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261" r:id="rId2"/>
    <p:sldId id="284" r:id="rId3"/>
    <p:sldId id="285" r:id="rId4"/>
    <p:sldId id="262" r:id="rId5"/>
    <p:sldId id="271" r:id="rId6"/>
    <p:sldId id="263" r:id="rId7"/>
    <p:sldId id="265" r:id="rId8"/>
    <p:sldId id="264" r:id="rId9"/>
    <p:sldId id="269" r:id="rId10"/>
    <p:sldId id="268" r:id="rId11"/>
    <p:sldId id="272" r:id="rId12"/>
    <p:sldId id="274" r:id="rId13"/>
    <p:sldId id="275" r:id="rId14"/>
    <p:sldId id="256" r:id="rId15"/>
    <p:sldId id="257" r:id="rId16"/>
    <p:sldId id="258" r:id="rId17"/>
    <p:sldId id="259" r:id="rId18"/>
    <p:sldId id="277" r:id="rId19"/>
    <p:sldId id="278" r:id="rId20"/>
    <p:sldId id="270" r:id="rId21"/>
    <p:sldId id="283" r:id="rId22"/>
    <p:sldId id="282" r:id="rId23"/>
    <p:sldId id="280" r:id="rId24"/>
    <p:sldId id="281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AFED57-B16B-41F0-9393-24AFF57DA823}" type="datetimeFigureOut">
              <a:rPr lang="en-US"/>
              <a:pPr/>
              <a:t>2/2/2011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A4B9EA-860C-458D-8512-AAF4FA315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7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D4E6D0-954C-4A47-9ADF-1BF42A342F0B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578ADF-A82F-4D2B-B6BB-196DFDBA6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00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3AC81FB-4445-4557-8F68-224D17395903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02AA301-C030-42E9-81B0-B93B2AFA317E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74688"/>
            <a:ext cx="4597400" cy="34480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98A9-C8CC-4A8C-A071-65ADBD39BBB4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6D7E-6448-4379-B640-4BE0A34CD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5D07-0FF0-4716-A0AE-51EE8D88018E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8AB21-5B9F-497B-BFC3-8886C9326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A625-83F7-4932-9549-562ACBE2A2BA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E963-D05A-4581-9784-903A35624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A60E-0488-4E36-8AB6-261EA4F383C6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844D-7020-4204-97A9-131E79CD1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D8319-36C6-4358-92CB-B3347579257E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83905-7C8D-44FF-8D7C-776C3831F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F807-0469-480B-BB33-927F0CB067AC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B9DF-8D4D-446C-AB96-16EEE0526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2F9E-2B22-4210-8588-759AE507F32B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44F4-196A-4AC2-8B24-13C1E9975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6892-C880-41D7-8D5B-8B131EC2A54C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469FA-6660-420B-A550-71967733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672D-4442-4588-8F47-63EE20F684CA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6D07-7291-4131-9E70-56D05348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7171-F39A-42D3-ACA3-5CA8FE3062B9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D160-98BC-4F50-B58C-D8516CC3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BB91E-CA81-4457-BAFF-93AC37300BC9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6B15-3C7E-420A-A499-A8AB02CEC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C9B0D5-298A-4C20-97F3-D830ADA8DE62}" type="datetimeFigureOut">
              <a:rPr lang="en-US"/>
              <a:pPr>
                <a:defRPr/>
              </a:pPr>
              <a:t>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A0761A-EC20-406E-9773-DC753CBBD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hyperlink" Target="file:///\\fileserver\StaffShared\Whole%20College\Learning%20Centre\Christine's%20video%20clips\Secondary\The_IT_Crowd_-_Series_3_-_Episode_4__The_Internet_%5bwww.keepvid.com%5d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\\fileserver\StaffShared\Whole%20College\Learning%20Centre\Christine's%20video%20clips\Secondary\IT%20Crowd%20Jen%20Brings%20Internet%20to%20Shareholders.wmv" TargetMode="External"/><Relationship Id="rId2" Type="http://schemas.openxmlformats.org/officeDocument/2006/relationships/hyperlink" Target="mailto:csharp@saac.qld.edu.a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Google%20-%20Best%20Place%20to%20Work%20For%20%5bwww.keepvid.com%5d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447800" y="1295400"/>
            <a:ext cx="66294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u="sng" dirty="0">
                <a:latin typeface="Georgia" pitchFamily="18" charset="0"/>
              </a:rPr>
              <a:t>Year 8 i-create</a:t>
            </a:r>
          </a:p>
          <a:p>
            <a:pPr algn="ctr" eaLnBrk="1" hangingPunct="1"/>
            <a:endParaRPr lang="en-US" sz="3200" u="sng" dirty="0">
              <a:latin typeface="Georgia" pitchFamily="18" charset="0"/>
            </a:endParaRPr>
          </a:p>
          <a:p>
            <a:pPr algn="ctr" eaLnBrk="1" hangingPunct="1"/>
            <a:r>
              <a:rPr lang="en-US" sz="2400" dirty="0">
                <a:latin typeface="Georgia" pitchFamily="18" charset="0"/>
              </a:rPr>
              <a:t>Roll </a:t>
            </a:r>
            <a:r>
              <a:rPr lang="en-US" sz="2400" dirty="0" smtClean="0">
                <a:latin typeface="Georgia" pitchFamily="18" charset="0"/>
              </a:rPr>
              <a:t>call and notices</a:t>
            </a:r>
            <a:endParaRPr lang="en-US" sz="2400" dirty="0">
              <a:latin typeface="Georgia" pitchFamily="18" charset="0"/>
            </a:endParaRPr>
          </a:p>
          <a:p>
            <a:pPr algn="ctr" eaLnBrk="1" hangingPunct="1"/>
            <a:r>
              <a:rPr lang="en-US" sz="2400" dirty="0">
                <a:latin typeface="Georgia" pitchFamily="18" charset="0"/>
              </a:rPr>
              <a:t>Introduction</a:t>
            </a:r>
          </a:p>
          <a:p>
            <a:pPr algn="ctr" eaLnBrk="1" hangingPunct="1"/>
            <a:r>
              <a:rPr lang="en-US" sz="2400" dirty="0">
                <a:latin typeface="Georgia" pitchFamily="18" charset="0"/>
              </a:rPr>
              <a:t>Expectations</a:t>
            </a:r>
          </a:p>
          <a:p>
            <a:pPr algn="ctr" eaLnBrk="1" hangingPunct="1"/>
            <a:r>
              <a:rPr lang="en-US" sz="2400" dirty="0">
                <a:latin typeface="Georgia" pitchFamily="18" charset="0"/>
                <a:hlinkClick r:id="rId4" action="ppaction://hlinkfile"/>
              </a:rPr>
              <a:t>Video Clip</a:t>
            </a:r>
            <a:endParaRPr lang="en-US" sz="2400" dirty="0">
              <a:latin typeface="Georgia" pitchFamily="18" charset="0"/>
            </a:endParaRPr>
          </a:p>
          <a:p>
            <a:pPr algn="ctr" eaLnBrk="1" hangingPunct="1"/>
            <a:endParaRPr lang="en-US" sz="2400" dirty="0">
              <a:latin typeface="Georgia" pitchFamily="18" charset="0"/>
            </a:endParaRPr>
          </a:p>
          <a:p>
            <a:pPr algn="ctr"/>
            <a:r>
              <a:rPr lang="en-US" sz="1600" u="sng" dirty="0">
                <a:latin typeface="Georgia" pitchFamily="18" charset="0"/>
              </a:rPr>
              <a:t>Criteria</a:t>
            </a:r>
          </a:p>
          <a:p>
            <a:pPr algn="ctr"/>
            <a:endParaRPr lang="en-US" sz="1600" dirty="0">
              <a:latin typeface="Georgia" pitchFamily="18" charset="0"/>
            </a:endParaRPr>
          </a:p>
          <a:p>
            <a:pPr algn="ctr"/>
            <a:r>
              <a:rPr lang="en-US" sz="1600" dirty="0">
                <a:latin typeface="Georgia" pitchFamily="18" charset="0"/>
              </a:rPr>
              <a:t> </a:t>
            </a:r>
            <a:r>
              <a:rPr lang="en-US" sz="1600" u="sng" dirty="0">
                <a:latin typeface="Georgia" pitchFamily="18" charset="0"/>
              </a:rPr>
              <a:t>Educational</a:t>
            </a:r>
            <a:r>
              <a:rPr lang="en-US" sz="1600" dirty="0">
                <a:latin typeface="Georgia" pitchFamily="18" charset="0"/>
              </a:rPr>
              <a:t> – explains a concept </a:t>
            </a:r>
          </a:p>
          <a:p>
            <a:pPr algn="ctr"/>
            <a:r>
              <a:rPr lang="en-US" sz="1600" dirty="0">
                <a:latin typeface="Georgia" pitchFamily="18" charset="0"/>
              </a:rPr>
              <a:t> </a:t>
            </a:r>
            <a:r>
              <a:rPr lang="en-US" sz="1600" u="sng" dirty="0">
                <a:latin typeface="Georgia" pitchFamily="18" charset="0"/>
              </a:rPr>
              <a:t>Informative</a:t>
            </a:r>
            <a:r>
              <a:rPr lang="en-US" sz="1600" dirty="0">
                <a:latin typeface="Georgia" pitchFamily="18" charset="0"/>
              </a:rPr>
              <a:t> - new product or innovation</a:t>
            </a:r>
          </a:p>
          <a:p>
            <a:pPr algn="ctr"/>
            <a:r>
              <a:rPr lang="en-US" sz="1600" dirty="0">
                <a:latin typeface="Georgia" pitchFamily="18" charset="0"/>
              </a:rPr>
              <a:t> </a:t>
            </a:r>
            <a:r>
              <a:rPr lang="en-US" sz="1600" u="sng" dirty="0">
                <a:latin typeface="Georgia" pitchFamily="18" charset="0"/>
              </a:rPr>
              <a:t>Entertaining</a:t>
            </a:r>
            <a:r>
              <a:rPr lang="en-US" sz="1600" dirty="0">
                <a:latin typeface="Georgia" pitchFamily="18" charset="0"/>
              </a:rPr>
              <a:t> – ICT related topic</a:t>
            </a:r>
          </a:p>
          <a:p>
            <a:pPr algn="ctr"/>
            <a:r>
              <a:rPr lang="en-US" sz="1600" dirty="0">
                <a:latin typeface="Georgia" pitchFamily="18" charset="0"/>
              </a:rPr>
              <a:t> </a:t>
            </a:r>
            <a:r>
              <a:rPr lang="en-US" sz="1600" u="sng" dirty="0">
                <a:latin typeface="Georgia" pitchFamily="18" charset="0"/>
              </a:rPr>
              <a:t>Short</a:t>
            </a:r>
            <a:r>
              <a:rPr lang="en-US" sz="1600" dirty="0">
                <a:latin typeface="Georgia" pitchFamily="18" charset="0"/>
              </a:rPr>
              <a:t> – no more than 3 minutes</a:t>
            </a:r>
          </a:p>
          <a:p>
            <a:endParaRPr lang="en-US" sz="1600" dirty="0">
              <a:latin typeface="Georgia" pitchFamily="18" charset="0"/>
            </a:endParaRPr>
          </a:p>
          <a:p>
            <a:pPr algn="ctr" eaLnBrk="1" hangingPunct="1"/>
            <a:r>
              <a:rPr lang="en-US" sz="2400" dirty="0">
                <a:latin typeface="Georgia" pitchFamily="18" charset="0"/>
              </a:rPr>
              <a:t>Introduction to subject</a:t>
            </a:r>
          </a:p>
          <a:p>
            <a:pPr algn="ctr" eaLnBrk="1" hangingPunct="1"/>
            <a:endParaRPr lang="en-US" sz="2400" dirty="0">
              <a:latin typeface="Georgia" pitchFamily="18" charset="0"/>
            </a:endParaRPr>
          </a:p>
          <a:p>
            <a:pPr algn="ctr" eaLnBrk="1" hangingPunct="1"/>
            <a:endParaRPr lang="en-US" sz="2400" dirty="0">
              <a:latin typeface="Georg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4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3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3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3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3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3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knock down the wa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19188"/>
            <a:ext cx="7034213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66800" y="4343400"/>
            <a:ext cx="533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‘</a:t>
            </a:r>
            <a:r>
              <a:rPr lang="en-US">
                <a:latin typeface="Georgia" pitchFamily="18" charset="0"/>
              </a:rPr>
              <a:t>Knocking down the walls’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(Alec Couros,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AU"/>
          </a:p>
        </p:txBody>
      </p:sp>
      <p:pic>
        <p:nvPicPr>
          <p:cNvPr id="24578" name="Picture 3" descr="aqua-sph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97200"/>
            <a:ext cx="1790700" cy="1704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979613" y="0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AU" sz="2400" b="1">
                <a:cs typeface="Arial" charset="0"/>
              </a:rPr>
              <a:t>The unconnected classroom / learner</a:t>
            </a:r>
          </a:p>
          <a:p>
            <a:pPr algn="ctr" eaLnBrk="1" hangingPunct="1"/>
            <a:r>
              <a:rPr lang="en-AU" sz="1600" b="1">
                <a:cs typeface="Arial" charset="0"/>
              </a:rPr>
              <a:t>during school time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844675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971550" y="1557338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AU" sz="1200" b="1">
                <a:cs typeface="Arial" charset="0"/>
              </a:rPr>
              <a:t>occasional expert visits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6877050" y="3500438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teachers</a:t>
            </a:r>
          </a:p>
        </p:txBody>
      </p:sp>
      <p:pic>
        <p:nvPicPr>
          <p:cNvPr id="24583" name="Picture 8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773238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6372225" y="177323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school</a:t>
            </a:r>
          </a:p>
          <a:p>
            <a:pPr eaLnBrk="1" hangingPunct="1"/>
            <a:r>
              <a:rPr lang="en-AU" sz="1200" b="1">
                <a:cs typeface="Arial" charset="0"/>
              </a:rPr>
              <a:t>community</a:t>
            </a:r>
          </a:p>
        </p:txBody>
      </p:sp>
      <p:pic>
        <p:nvPicPr>
          <p:cNvPr id="24585" name="Picture 10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429000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3141663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900113" y="3141663"/>
            <a:ext cx="122396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AU" sz="1200" b="1">
                <a:cs typeface="Arial" charset="0"/>
              </a:rPr>
              <a:t>occasional class excursions</a:t>
            </a:r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>
            <a:off x="2627313" y="3429000"/>
            <a:ext cx="1296987" cy="2159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2627313" y="2276475"/>
            <a:ext cx="1584325" cy="93662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 flipH="1">
            <a:off x="4859338" y="2205038"/>
            <a:ext cx="936625" cy="8636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 flipH="1">
            <a:off x="5219700" y="3716338"/>
            <a:ext cx="115252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6877050" y="4437063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school library</a:t>
            </a:r>
          </a:p>
        </p:txBody>
      </p:sp>
      <p:pic>
        <p:nvPicPr>
          <p:cNvPr id="24593" name="Picture 18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437063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Line 19"/>
          <p:cNvSpPr>
            <a:spLocks noChangeShapeType="1"/>
          </p:cNvSpPr>
          <p:nvPr/>
        </p:nvSpPr>
        <p:spPr bwMode="auto">
          <a:xfrm flipH="1" flipV="1">
            <a:off x="5148263" y="4076700"/>
            <a:ext cx="1223962" cy="5762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5524" name="Text Box 20"/>
          <p:cNvSpPr txBox="1">
            <a:spLocks noChangeArrowheads="1"/>
          </p:cNvSpPr>
          <p:nvPr/>
        </p:nvSpPr>
        <p:spPr bwMode="auto">
          <a:xfrm>
            <a:off x="0" y="6548438"/>
            <a:ext cx="9144000" cy="3365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AU" sz="1600" b="1">
                <a:cs typeface="Arial" pitchFamily="34" charset="0"/>
              </a:rPr>
              <a:t>mobiles, phones, fax machines, TV, video</a:t>
            </a: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-36513" y="6230938"/>
            <a:ext cx="9180513" cy="366712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1600" b="1">
                <a:cs typeface="Arial" charset="0"/>
              </a:rPr>
              <a:t>snail mail  </a:t>
            </a:r>
            <a:r>
              <a:rPr lang="en-AU">
                <a:cs typeface="Arial" charset="0"/>
              </a:rPr>
              <a:t>         </a:t>
            </a:r>
            <a:endParaRPr lang="en-AU" sz="1600" b="1">
              <a:cs typeface="Arial" charset="0"/>
            </a:endParaRPr>
          </a:p>
        </p:txBody>
      </p:sp>
      <p:sp>
        <p:nvSpPr>
          <p:cNvPr id="24597" name="Text Box 22"/>
          <p:cNvSpPr txBox="1">
            <a:spLocks noChangeArrowheads="1"/>
          </p:cNvSpPr>
          <p:nvPr/>
        </p:nvSpPr>
        <p:spPr bwMode="auto">
          <a:xfrm>
            <a:off x="5892800" y="5740400"/>
            <a:ext cx="278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AU"/>
              <a:t>(Carr, O’Neill;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 b="1">
              <a:latin typeface="MetaNormal-Roman"/>
              <a:cs typeface="Arial" charset="0"/>
            </a:endParaRP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157788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pic>
        <p:nvPicPr>
          <p:cNvPr id="26627" name="Picture 4" descr="aqua-sphe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508500"/>
            <a:ext cx="1790700" cy="17049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41425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1042988" y="1384300"/>
            <a:ext cx="765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writers</a:t>
            </a:r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 flipH="1">
            <a:off x="395288" y="1744663"/>
            <a:ext cx="504825" cy="747712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1" name="Picture 8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2176463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65388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pic>
        <p:nvPicPr>
          <p:cNvPr id="2663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384300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611188" y="7651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AU" b="1">
                <a:cs typeface="Arial" charset="0"/>
              </a:rPr>
              <a:t>Primary sources</a:t>
            </a:r>
          </a:p>
        </p:txBody>
      </p:sp>
      <p:pic>
        <p:nvPicPr>
          <p:cNvPr id="2663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205038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2051050" y="2392363"/>
            <a:ext cx="865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experts</a:t>
            </a:r>
          </a:p>
        </p:txBody>
      </p:sp>
      <p:pic>
        <p:nvPicPr>
          <p:cNvPr id="2663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400" y="2608263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638" name="Text Box 15"/>
          <p:cNvSpPr txBox="1">
            <a:spLocks noChangeArrowheads="1"/>
          </p:cNvSpPr>
          <p:nvPr/>
        </p:nvSpPr>
        <p:spPr bwMode="auto">
          <a:xfrm>
            <a:off x="3060700" y="2670175"/>
            <a:ext cx="1223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organisations</a:t>
            </a:r>
          </a:p>
        </p:txBody>
      </p:sp>
      <p:sp>
        <p:nvSpPr>
          <p:cNvPr id="26639" name="Text Box 16"/>
          <p:cNvSpPr txBox="1">
            <a:spLocks noChangeArrowheads="1"/>
          </p:cNvSpPr>
          <p:nvPr/>
        </p:nvSpPr>
        <p:spPr bwMode="auto">
          <a:xfrm>
            <a:off x="323850" y="17446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people’s experience</a:t>
            </a:r>
          </a:p>
        </p:txBody>
      </p:sp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395288" y="2752725"/>
            <a:ext cx="10080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collective</a:t>
            </a:r>
            <a:r>
              <a:rPr lang="en-AU" sz="1400">
                <a:cs typeface="Arial" charset="0"/>
              </a:rPr>
              <a:t> </a:t>
            </a:r>
            <a:r>
              <a:rPr lang="en-AU" sz="1200" b="1">
                <a:cs typeface="Arial" charset="0"/>
              </a:rPr>
              <a:t>thinking</a:t>
            </a:r>
          </a:p>
        </p:txBody>
      </p:sp>
      <p:pic>
        <p:nvPicPr>
          <p:cNvPr id="2664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255963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2339975" y="3678238"/>
            <a:ext cx="765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peers</a:t>
            </a:r>
          </a:p>
        </p:txBody>
      </p:sp>
      <p:pic>
        <p:nvPicPr>
          <p:cNvPr id="2664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949450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644" name="Text Box 21"/>
          <p:cNvSpPr txBox="1">
            <a:spLocks noChangeArrowheads="1"/>
          </p:cNvSpPr>
          <p:nvPr/>
        </p:nvSpPr>
        <p:spPr bwMode="auto">
          <a:xfrm>
            <a:off x="2555875" y="152876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original artefacts and documents</a:t>
            </a:r>
          </a:p>
        </p:txBody>
      </p:sp>
      <p:sp>
        <p:nvSpPr>
          <p:cNvPr id="26645" name="Line 22"/>
          <p:cNvSpPr>
            <a:spLocks noChangeShapeType="1"/>
          </p:cNvSpPr>
          <p:nvPr/>
        </p:nvSpPr>
        <p:spPr bwMode="auto">
          <a:xfrm flipV="1">
            <a:off x="5867400" y="4940300"/>
            <a:ext cx="1009650" cy="433388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Line 23"/>
          <p:cNvSpPr>
            <a:spLocks noChangeShapeType="1"/>
          </p:cNvSpPr>
          <p:nvPr/>
        </p:nvSpPr>
        <p:spPr bwMode="auto">
          <a:xfrm flipH="1">
            <a:off x="2051050" y="1889125"/>
            <a:ext cx="144463" cy="38735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4"/>
          <p:cNvSpPr>
            <a:spLocks noChangeShapeType="1"/>
          </p:cNvSpPr>
          <p:nvPr/>
        </p:nvSpPr>
        <p:spPr bwMode="auto">
          <a:xfrm flipH="1">
            <a:off x="611188" y="2492375"/>
            <a:ext cx="1008062" cy="2159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87577" name="Text Box 25"/>
          <p:cNvSpPr txBox="1">
            <a:spLocks noChangeArrowheads="1"/>
          </p:cNvSpPr>
          <p:nvPr/>
        </p:nvSpPr>
        <p:spPr bwMode="auto">
          <a:xfrm>
            <a:off x="0" y="6548438"/>
            <a:ext cx="9144000" cy="3365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AU" sz="1600" b="1">
                <a:cs typeface="Arial" charset="0"/>
              </a:rPr>
              <a:t>mobiles, phones, VOIP, PDAs, tablets, desktop, laptop, future technologies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-36513" y="5972175"/>
            <a:ext cx="9180513" cy="611188"/>
          </a:xfrm>
          <a:prstGeom prst="rect">
            <a:avLst/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AU" sz="1600" b="1">
                <a:cs typeface="Arial" charset="0"/>
              </a:rPr>
              <a:t>   chat   forum   wikis   blogs   LMS   CMS   podcast   data/tele/video conferencing   messaging  email &amp; listservs  video cast/streaming  webcasts  meeting tools  web authoring  </a:t>
            </a:r>
            <a:r>
              <a:rPr lang="en-AU">
                <a:cs typeface="Arial" charset="0"/>
              </a:rPr>
              <a:t>         </a:t>
            </a:r>
            <a:endParaRPr lang="en-AU" sz="1600" b="1">
              <a:cs typeface="Arial" charset="0"/>
            </a:endParaRPr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>
            <a:off x="2987675" y="3041650"/>
            <a:ext cx="1079500" cy="1611313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Line 28"/>
          <p:cNvSpPr>
            <a:spLocks noChangeShapeType="1"/>
          </p:cNvSpPr>
          <p:nvPr/>
        </p:nvSpPr>
        <p:spPr bwMode="auto">
          <a:xfrm>
            <a:off x="3348038" y="2465388"/>
            <a:ext cx="863600" cy="211613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Line 29"/>
          <p:cNvSpPr>
            <a:spLocks noChangeShapeType="1"/>
          </p:cNvSpPr>
          <p:nvPr/>
        </p:nvSpPr>
        <p:spPr bwMode="auto">
          <a:xfrm flipH="1">
            <a:off x="2987675" y="2465388"/>
            <a:ext cx="360363" cy="24288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Line 30"/>
          <p:cNvSpPr>
            <a:spLocks noChangeShapeType="1"/>
          </p:cNvSpPr>
          <p:nvPr/>
        </p:nvSpPr>
        <p:spPr bwMode="auto">
          <a:xfrm>
            <a:off x="2411413" y="1773238"/>
            <a:ext cx="1800225" cy="280828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Line 31"/>
          <p:cNvSpPr>
            <a:spLocks noChangeShapeType="1"/>
          </p:cNvSpPr>
          <p:nvPr/>
        </p:nvSpPr>
        <p:spPr bwMode="auto">
          <a:xfrm flipH="1" flipV="1">
            <a:off x="539750" y="2708275"/>
            <a:ext cx="1655763" cy="72072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Line 32"/>
          <p:cNvSpPr>
            <a:spLocks noChangeShapeType="1"/>
          </p:cNvSpPr>
          <p:nvPr/>
        </p:nvSpPr>
        <p:spPr bwMode="auto">
          <a:xfrm flipV="1">
            <a:off x="2555875" y="3068638"/>
            <a:ext cx="215900" cy="28892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Line 33"/>
          <p:cNvSpPr>
            <a:spLocks noChangeShapeType="1"/>
          </p:cNvSpPr>
          <p:nvPr/>
        </p:nvSpPr>
        <p:spPr bwMode="auto">
          <a:xfrm>
            <a:off x="2555875" y="3689350"/>
            <a:ext cx="1439863" cy="110807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Line 34"/>
          <p:cNvSpPr>
            <a:spLocks noChangeShapeType="1"/>
          </p:cNvSpPr>
          <p:nvPr/>
        </p:nvSpPr>
        <p:spPr bwMode="auto">
          <a:xfrm>
            <a:off x="971550" y="1673225"/>
            <a:ext cx="792163" cy="747713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Line 35"/>
          <p:cNvSpPr>
            <a:spLocks noChangeShapeType="1"/>
          </p:cNvSpPr>
          <p:nvPr/>
        </p:nvSpPr>
        <p:spPr bwMode="auto">
          <a:xfrm>
            <a:off x="827088" y="1700213"/>
            <a:ext cx="3168650" cy="3097212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Text Box 36"/>
          <p:cNvSpPr txBox="1">
            <a:spLocks noChangeArrowheads="1"/>
          </p:cNvSpPr>
          <p:nvPr/>
        </p:nvSpPr>
        <p:spPr bwMode="auto">
          <a:xfrm>
            <a:off x="5651500" y="765175"/>
            <a:ext cx="2447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AU" b="1">
                <a:cs typeface="Arial" charset="0"/>
              </a:rPr>
              <a:t>Secondary sources</a:t>
            </a:r>
          </a:p>
        </p:txBody>
      </p:sp>
      <p:sp>
        <p:nvSpPr>
          <p:cNvPr id="26660" name="Text Box 37"/>
          <p:cNvSpPr txBox="1">
            <a:spLocks noChangeArrowheads="1"/>
          </p:cNvSpPr>
          <p:nvPr/>
        </p:nvSpPr>
        <p:spPr bwMode="auto">
          <a:xfrm>
            <a:off x="5462588" y="2309813"/>
            <a:ext cx="909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AU" sz="1200" b="1">
                <a:cs typeface="Arial" charset="0"/>
              </a:rPr>
              <a:t>websites</a:t>
            </a:r>
          </a:p>
        </p:txBody>
      </p:sp>
      <p:sp>
        <p:nvSpPr>
          <p:cNvPr id="26661" name="Text Box 38"/>
          <p:cNvSpPr txBox="1">
            <a:spLocks noChangeArrowheads="1"/>
          </p:cNvSpPr>
          <p:nvPr/>
        </p:nvSpPr>
        <p:spPr bwMode="auto">
          <a:xfrm>
            <a:off x="7019925" y="1268413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learning communities</a:t>
            </a:r>
          </a:p>
        </p:txBody>
      </p:sp>
      <p:sp>
        <p:nvSpPr>
          <p:cNvPr id="26662" name="Text Box 39"/>
          <p:cNvSpPr txBox="1">
            <a:spLocks noChangeArrowheads="1"/>
          </p:cNvSpPr>
          <p:nvPr/>
        </p:nvSpPr>
        <p:spPr bwMode="auto">
          <a:xfrm>
            <a:off x="4859338" y="2924175"/>
            <a:ext cx="1152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AU" sz="1200" b="1">
                <a:cs typeface="Arial" charset="0"/>
              </a:rPr>
              <a:t>all teachers</a:t>
            </a:r>
          </a:p>
        </p:txBody>
      </p:sp>
      <p:sp>
        <p:nvSpPr>
          <p:cNvPr id="26663" name="Text Box 40"/>
          <p:cNvSpPr txBox="1">
            <a:spLocks noChangeArrowheads="1"/>
          </p:cNvSpPr>
          <p:nvPr/>
        </p:nvSpPr>
        <p:spPr bwMode="auto">
          <a:xfrm>
            <a:off x="6659563" y="2752725"/>
            <a:ext cx="2376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Unis/Colleges</a:t>
            </a:r>
          </a:p>
        </p:txBody>
      </p:sp>
      <p:pic>
        <p:nvPicPr>
          <p:cNvPr id="26664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773238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665" name="Text Box 42"/>
          <p:cNvSpPr txBox="1">
            <a:spLocks noChangeArrowheads="1"/>
          </p:cNvSpPr>
          <p:nvPr/>
        </p:nvSpPr>
        <p:spPr bwMode="auto">
          <a:xfrm>
            <a:off x="4643438" y="1387475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world libraries and museums</a:t>
            </a:r>
          </a:p>
        </p:txBody>
      </p:sp>
      <p:sp>
        <p:nvSpPr>
          <p:cNvPr id="26666" name="Line 43"/>
          <p:cNvSpPr>
            <a:spLocks noChangeShapeType="1"/>
          </p:cNvSpPr>
          <p:nvPr/>
        </p:nvSpPr>
        <p:spPr bwMode="auto">
          <a:xfrm flipH="1">
            <a:off x="4500563" y="2205038"/>
            <a:ext cx="287337" cy="237648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Line 44"/>
          <p:cNvSpPr>
            <a:spLocks noChangeShapeType="1"/>
          </p:cNvSpPr>
          <p:nvPr/>
        </p:nvSpPr>
        <p:spPr bwMode="auto">
          <a:xfrm flipH="1" flipV="1">
            <a:off x="2051050" y="2636838"/>
            <a:ext cx="433388" cy="72072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8" name="Text Box 45"/>
          <p:cNvSpPr txBox="1">
            <a:spLocks noChangeArrowheads="1"/>
          </p:cNvSpPr>
          <p:nvPr/>
        </p:nvSpPr>
        <p:spPr bwMode="auto">
          <a:xfrm>
            <a:off x="8027988" y="2349500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digital repositories</a:t>
            </a:r>
          </a:p>
        </p:txBody>
      </p:sp>
      <p:sp>
        <p:nvSpPr>
          <p:cNvPr id="26669" name="Text Box 46"/>
          <p:cNvSpPr txBox="1">
            <a:spLocks noChangeArrowheads="1"/>
          </p:cNvSpPr>
          <p:nvPr/>
        </p:nvSpPr>
        <p:spPr bwMode="auto">
          <a:xfrm>
            <a:off x="8029575" y="3400425"/>
            <a:ext cx="936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RSS feeds</a:t>
            </a:r>
          </a:p>
        </p:txBody>
      </p:sp>
      <p:pic>
        <p:nvPicPr>
          <p:cNvPr id="26670" name="Picture 47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3616325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1" name="Picture 48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968625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2" name="Picture 49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2752725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3" name="Picture 50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2924175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4" name="Picture 51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575" y="1341438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5" name="Picture 52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1768475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6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400425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677" name="Text Box 54"/>
          <p:cNvSpPr txBox="1">
            <a:spLocks noChangeArrowheads="1"/>
          </p:cNvSpPr>
          <p:nvPr/>
        </p:nvSpPr>
        <p:spPr bwMode="auto">
          <a:xfrm>
            <a:off x="827088" y="350043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speakers</a:t>
            </a:r>
          </a:p>
        </p:txBody>
      </p:sp>
      <p:sp>
        <p:nvSpPr>
          <p:cNvPr id="26678" name="Line 55"/>
          <p:cNvSpPr>
            <a:spLocks noChangeShapeType="1"/>
          </p:cNvSpPr>
          <p:nvPr/>
        </p:nvSpPr>
        <p:spPr bwMode="auto">
          <a:xfrm>
            <a:off x="323850" y="2968625"/>
            <a:ext cx="3671888" cy="175577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9" name="Line 56"/>
          <p:cNvSpPr>
            <a:spLocks noChangeShapeType="1"/>
          </p:cNvSpPr>
          <p:nvPr/>
        </p:nvSpPr>
        <p:spPr bwMode="auto">
          <a:xfrm flipV="1">
            <a:off x="4500563" y="3933825"/>
            <a:ext cx="3743325" cy="6477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0" name="Line 57"/>
          <p:cNvSpPr>
            <a:spLocks noChangeShapeType="1"/>
          </p:cNvSpPr>
          <p:nvPr/>
        </p:nvSpPr>
        <p:spPr bwMode="auto">
          <a:xfrm flipV="1">
            <a:off x="4500563" y="3141663"/>
            <a:ext cx="3816350" cy="1439862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1" name="Line 58"/>
          <p:cNvSpPr>
            <a:spLocks noChangeShapeType="1"/>
          </p:cNvSpPr>
          <p:nvPr/>
        </p:nvSpPr>
        <p:spPr bwMode="auto">
          <a:xfrm flipV="1">
            <a:off x="4787900" y="3400425"/>
            <a:ext cx="2305050" cy="1252538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2" name="Text Box 59"/>
          <p:cNvSpPr txBox="1">
            <a:spLocks noChangeArrowheads="1"/>
          </p:cNvSpPr>
          <p:nvPr/>
        </p:nvSpPr>
        <p:spPr bwMode="auto">
          <a:xfrm>
            <a:off x="5868988" y="3357563"/>
            <a:ext cx="1008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any school</a:t>
            </a:r>
          </a:p>
        </p:txBody>
      </p:sp>
      <p:pic>
        <p:nvPicPr>
          <p:cNvPr id="26683" name="Picture 60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213100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84" name="Line 61"/>
          <p:cNvSpPr>
            <a:spLocks noChangeShapeType="1"/>
          </p:cNvSpPr>
          <p:nvPr/>
        </p:nvSpPr>
        <p:spPr bwMode="auto">
          <a:xfrm>
            <a:off x="4932363" y="2032000"/>
            <a:ext cx="287337" cy="2857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5" name="Text Box 62"/>
          <p:cNvSpPr txBox="1">
            <a:spLocks noChangeArrowheads="1"/>
          </p:cNvSpPr>
          <p:nvPr/>
        </p:nvSpPr>
        <p:spPr bwMode="auto">
          <a:xfrm>
            <a:off x="2124075" y="0"/>
            <a:ext cx="4679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AU" sz="2400" b="1">
                <a:cs typeface="Arial" charset="0"/>
              </a:rPr>
              <a:t>The connected learner</a:t>
            </a:r>
          </a:p>
          <a:p>
            <a:pPr algn="ctr" eaLnBrk="1" hangingPunct="1"/>
            <a:r>
              <a:rPr lang="en-AU" sz="1600" b="1">
                <a:cs typeface="Arial" charset="0"/>
              </a:rPr>
              <a:t>any where ~ any time ~ in time</a:t>
            </a:r>
          </a:p>
        </p:txBody>
      </p:sp>
      <p:sp>
        <p:nvSpPr>
          <p:cNvPr id="26686" name="Line 63"/>
          <p:cNvSpPr>
            <a:spLocks noChangeShapeType="1"/>
          </p:cNvSpPr>
          <p:nvPr/>
        </p:nvSpPr>
        <p:spPr bwMode="auto">
          <a:xfrm flipV="1">
            <a:off x="4500563" y="2636838"/>
            <a:ext cx="1943100" cy="194468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7" name="Line 64"/>
          <p:cNvSpPr>
            <a:spLocks noChangeShapeType="1"/>
          </p:cNvSpPr>
          <p:nvPr/>
        </p:nvSpPr>
        <p:spPr bwMode="auto">
          <a:xfrm flipH="1">
            <a:off x="4500563" y="2276475"/>
            <a:ext cx="863600" cy="230505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8" name="Line 65"/>
          <p:cNvSpPr>
            <a:spLocks noChangeShapeType="1"/>
          </p:cNvSpPr>
          <p:nvPr/>
        </p:nvSpPr>
        <p:spPr bwMode="auto">
          <a:xfrm flipH="1">
            <a:off x="4500563" y="3644900"/>
            <a:ext cx="503237" cy="93662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9" name="Line 66"/>
          <p:cNvSpPr>
            <a:spLocks noChangeShapeType="1"/>
          </p:cNvSpPr>
          <p:nvPr/>
        </p:nvSpPr>
        <p:spPr bwMode="auto">
          <a:xfrm flipH="1" flipV="1">
            <a:off x="2484438" y="1773238"/>
            <a:ext cx="647700" cy="28733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0" name="Line 67"/>
          <p:cNvSpPr>
            <a:spLocks noChangeShapeType="1"/>
          </p:cNvSpPr>
          <p:nvPr/>
        </p:nvSpPr>
        <p:spPr bwMode="auto">
          <a:xfrm flipH="1" flipV="1">
            <a:off x="1042988" y="1557338"/>
            <a:ext cx="936625" cy="7143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1" name="Text Box 68"/>
          <p:cNvSpPr txBox="1">
            <a:spLocks noChangeArrowheads="1"/>
          </p:cNvSpPr>
          <p:nvPr/>
        </p:nvSpPr>
        <p:spPr bwMode="auto">
          <a:xfrm>
            <a:off x="7092950" y="4221163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common interest groups</a:t>
            </a:r>
          </a:p>
        </p:txBody>
      </p:sp>
      <p:pic>
        <p:nvPicPr>
          <p:cNvPr id="26692" name="Picture 69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4605338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93" name="Text Box 70"/>
          <p:cNvSpPr txBox="1">
            <a:spLocks noChangeArrowheads="1"/>
          </p:cNvSpPr>
          <p:nvPr/>
        </p:nvSpPr>
        <p:spPr bwMode="auto">
          <a:xfrm>
            <a:off x="5940425" y="4389438"/>
            <a:ext cx="1366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networks</a:t>
            </a:r>
          </a:p>
        </p:txBody>
      </p:sp>
      <p:pic>
        <p:nvPicPr>
          <p:cNvPr id="26694" name="Picture 71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365625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95" name="Text Box 72"/>
          <p:cNvSpPr txBox="1">
            <a:spLocks noChangeArrowheads="1"/>
          </p:cNvSpPr>
          <p:nvPr/>
        </p:nvSpPr>
        <p:spPr bwMode="auto">
          <a:xfrm>
            <a:off x="7524750" y="5300663"/>
            <a:ext cx="136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commercial companies</a:t>
            </a:r>
          </a:p>
        </p:txBody>
      </p:sp>
      <p:pic>
        <p:nvPicPr>
          <p:cNvPr id="26696" name="Picture 73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5229225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97" name="Text Box 74"/>
          <p:cNvSpPr txBox="1">
            <a:spLocks noChangeArrowheads="1"/>
          </p:cNvSpPr>
          <p:nvPr/>
        </p:nvSpPr>
        <p:spPr bwMode="auto">
          <a:xfrm>
            <a:off x="1692275" y="4724400"/>
            <a:ext cx="1366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world news</a:t>
            </a:r>
          </a:p>
        </p:txBody>
      </p:sp>
      <p:pic>
        <p:nvPicPr>
          <p:cNvPr id="26698" name="Picture 75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5300663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99" name="Text Box 76"/>
          <p:cNvSpPr txBox="1">
            <a:spLocks noChangeArrowheads="1"/>
          </p:cNvSpPr>
          <p:nvPr/>
        </p:nvSpPr>
        <p:spPr bwMode="auto">
          <a:xfrm>
            <a:off x="6877050" y="3789363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collaborative projects</a:t>
            </a:r>
          </a:p>
        </p:txBody>
      </p:sp>
      <p:sp>
        <p:nvSpPr>
          <p:cNvPr id="26700" name="Text Box 77"/>
          <p:cNvSpPr txBox="1">
            <a:spLocks noChangeArrowheads="1"/>
          </p:cNvSpPr>
          <p:nvPr/>
        </p:nvSpPr>
        <p:spPr bwMode="auto">
          <a:xfrm>
            <a:off x="7956550" y="4797425"/>
            <a:ext cx="143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action learning groups</a:t>
            </a:r>
          </a:p>
        </p:txBody>
      </p:sp>
      <p:sp>
        <p:nvSpPr>
          <p:cNvPr id="26701" name="Text Box 78"/>
          <p:cNvSpPr txBox="1">
            <a:spLocks noChangeArrowheads="1"/>
          </p:cNvSpPr>
          <p:nvPr/>
        </p:nvSpPr>
        <p:spPr bwMode="auto">
          <a:xfrm>
            <a:off x="6011863" y="5373688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global groups</a:t>
            </a:r>
          </a:p>
        </p:txBody>
      </p:sp>
      <p:sp>
        <p:nvSpPr>
          <p:cNvPr id="26702" name="Text Box 79"/>
          <p:cNvSpPr txBox="1">
            <a:spLocks noChangeArrowheads="1"/>
          </p:cNvSpPr>
          <p:nvPr/>
        </p:nvSpPr>
        <p:spPr bwMode="auto">
          <a:xfrm>
            <a:off x="7308850" y="1916113"/>
            <a:ext cx="1439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online learning</a:t>
            </a:r>
          </a:p>
        </p:txBody>
      </p:sp>
      <p:pic>
        <p:nvPicPr>
          <p:cNvPr id="26703" name="Picture 80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860800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04" name="Picture 81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133600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05" name="Picture 82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350" y="4292600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06" name="Text Box 83"/>
          <p:cNvSpPr txBox="1">
            <a:spLocks noChangeArrowheads="1"/>
          </p:cNvSpPr>
          <p:nvPr/>
        </p:nvSpPr>
        <p:spPr bwMode="auto">
          <a:xfrm>
            <a:off x="7885113" y="981075"/>
            <a:ext cx="126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learning objects</a:t>
            </a:r>
          </a:p>
        </p:txBody>
      </p:sp>
      <p:pic>
        <p:nvPicPr>
          <p:cNvPr id="26707" name="Picture 84" descr="colour sphe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93138" y="1125538"/>
            <a:ext cx="5873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08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508500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709" name="Line 86"/>
          <p:cNvSpPr>
            <a:spLocks noChangeShapeType="1"/>
          </p:cNvSpPr>
          <p:nvPr/>
        </p:nvSpPr>
        <p:spPr bwMode="auto">
          <a:xfrm flipV="1">
            <a:off x="5076825" y="5516563"/>
            <a:ext cx="503238" cy="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0" name="Line 87"/>
          <p:cNvSpPr>
            <a:spLocks noChangeShapeType="1"/>
          </p:cNvSpPr>
          <p:nvPr/>
        </p:nvSpPr>
        <p:spPr bwMode="auto">
          <a:xfrm flipV="1">
            <a:off x="5076825" y="4797425"/>
            <a:ext cx="431800" cy="2159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1" name="Line 88"/>
          <p:cNvSpPr>
            <a:spLocks noChangeShapeType="1"/>
          </p:cNvSpPr>
          <p:nvPr/>
        </p:nvSpPr>
        <p:spPr bwMode="auto">
          <a:xfrm flipV="1">
            <a:off x="5148263" y="4941888"/>
            <a:ext cx="1728787" cy="28733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2" name="Line 89"/>
          <p:cNvSpPr>
            <a:spLocks noChangeShapeType="1"/>
          </p:cNvSpPr>
          <p:nvPr/>
        </p:nvSpPr>
        <p:spPr bwMode="auto">
          <a:xfrm>
            <a:off x="5148263" y="5229225"/>
            <a:ext cx="1944687" cy="287338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3" name="Line 90"/>
          <p:cNvSpPr>
            <a:spLocks noChangeShapeType="1"/>
          </p:cNvSpPr>
          <p:nvPr/>
        </p:nvSpPr>
        <p:spPr bwMode="auto">
          <a:xfrm flipV="1">
            <a:off x="5076825" y="4652963"/>
            <a:ext cx="3382963" cy="360362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4" name="Line 91"/>
          <p:cNvSpPr>
            <a:spLocks noChangeShapeType="1"/>
          </p:cNvSpPr>
          <p:nvPr/>
        </p:nvSpPr>
        <p:spPr bwMode="auto">
          <a:xfrm flipV="1">
            <a:off x="4572000" y="1700213"/>
            <a:ext cx="2016125" cy="2881312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5" name="Line 92"/>
          <p:cNvSpPr>
            <a:spLocks noChangeShapeType="1"/>
          </p:cNvSpPr>
          <p:nvPr/>
        </p:nvSpPr>
        <p:spPr bwMode="auto">
          <a:xfrm flipV="1">
            <a:off x="4787900" y="1628775"/>
            <a:ext cx="4105275" cy="3024188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6" name="Line 93"/>
          <p:cNvSpPr>
            <a:spLocks noChangeShapeType="1"/>
          </p:cNvSpPr>
          <p:nvPr/>
        </p:nvSpPr>
        <p:spPr bwMode="auto">
          <a:xfrm flipV="1">
            <a:off x="4643438" y="2492375"/>
            <a:ext cx="2519362" cy="208915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17" name="Line 94"/>
          <p:cNvSpPr>
            <a:spLocks noChangeShapeType="1"/>
          </p:cNvSpPr>
          <p:nvPr/>
        </p:nvSpPr>
        <p:spPr bwMode="auto">
          <a:xfrm flipV="1">
            <a:off x="3563938" y="2060575"/>
            <a:ext cx="1008062" cy="7302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718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013325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719" name="Text Box 96"/>
          <p:cNvSpPr txBox="1">
            <a:spLocks noChangeArrowheads="1"/>
          </p:cNvSpPr>
          <p:nvPr/>
        </p:nvSpPr>
        <p:spPr bwMode="auto">
          <a:xfrm>
            <a:off x="1835150" y="5516563"/>
            <a:ext cx="1366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world events</a:t>
            </a:r>
          </a:p>
        </p:txBody>
      </p:sp>
      <p:sp>
        <p:nvSpPr>
          <p:cNvPr id="26720" name="Line 97"/>
          <p:cNvSpPr>
            <a:spLocks noChangeShapeType="1"/>
          </p:cNvSpPr>
          <p:nvPr/>
        </p:nvSpPr>
        <p:spPr bwMode="auto">
          <a:xfrm flipV="1">
            <a:off x="2411413" y="5013325"/>
            <a:ext cx="1368425" cy="2159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1" name="Line 98"/>
          <p:cNvSpPr>
            <a:spLocks noChangeShapeType="1"/>
          </p:cNvSpPr>
          <p:nvPr/>
        </p:nvSpPr>
        <p:spPr bwMode="auto">
          <a:xfrm>
            <a:off x="1619250" y="4941888"/>
            <a:ext cx="431800" cy="2159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2" name="Line 99"/>
          <p:cNvSpPr>
            <a:spLocks noChangeShapeType="1"/>
          </p:cNvSpPr>
          <p:nvPr/>
        </p:nvSpPr>
        <p:spPr bwMode="auto">
          <a:xfrm>
            <a:off x="827088" y="3789363"/>
            <a:ext cx="504825" cy="792162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3" name="Text Box 100"/>
          <p:cNvSpPr txBox="1">
            <a:spLocks noChangeArrowheads="1"/>
          </p:cNvSpPr>
          <p:nvPr/>
        </p:nvSpPr>
        <p:spPr bwMode="auto">
          <a:xfrm>
            <a:off x="0" y="4724400"/>
            <a:ext cx="13668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original photos,</a:t>
            </a:r>
          </a:p>
          <a:p>
            <a:pPr eaLnBrk="1" hangingPunct="1"/>
            <a:r>
              <a:rPr lang="en-AU" sz="1200" b="1">
                <a:cs typeface="Arial" charset="0"/>
              </a:rPr>
              <a:t>images, video, audio</a:t>
            </a:r>
          </a:p>
        </p:txBody>
      </p:sp>
      <p:sp>
        <p:nvSpPr>
          <p:cNvPr id="26724" name="Line 101"/>
          <p:cNvSpPr>
            <a:spLocks noChangeShapeType="1"/>
          </p:cNvSpPr>
          <p:nvPr/>
        </p:nvSpPr>
        <p:spPr bwMode="auto">
          <a:xfrm flipV="1">
            <a:off x="971550" y="5373688"/>
            <a:ext cx="2808288" cy="7143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5" name="Text Box 102"/>
          <p:cNvSpPr txBox="1">
            <a:spLocks noChangeArrowheads="1"/>
          </p:cNvSpPr>
          <p:nvPr/>
        </p:nvSpPr>
        <p:spPr bwMode="auto">
          <a:xfrm>
            <a:off x="1692275" y="3933825"/>
            <a:ext cx="13668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AU" sz="1200" b="1">
                <a:cs typeface="Arial" charset="0"/>
              </a:rPr>
              <a:t>original works</a:t>
            </a:r>
          </a:p>
        </p:txBody>
      </p:sp>
      <p:pic>
        <p:nvPicPr>
          <p:cNvPr id="26726" name="Picture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4149725"/>
            <a:ext cx="638175" cy="6381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6727" name="Line 104"/>
          <p:cNvSpPr>
            <a:spLocks noChangeShapeType="1"/>
          </p:cNvSpPr>
          <p:nvPr/>
        </p:nvSpPr>
        <p:spPr bwMode="auto">
          <a:xfrm>
            <a:off x="1692275" y="4724400"/>
            <a:ext cx="2087563" cy="28892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8" name="Line 105"/>
          <p:cNvSpPr>
            <a:spLocks noChangeShapeType="1"/>
          </p:cNvSpPr>
          <p:nvPr/>
        </p:nvSpPr>
        <p:spPr bwMode="auto">
          <a:xfrm>
            <a:off x="2484438" y="4508500"/>
            <a:ext cx="1582737" cy="433388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9" name="Line 106"/>
          <p:cNvSpPr>
            <a:spLocks noChangeShapeType="1"/>
          </p:cNvSpPr>
          <p:nvPr/>
        </p:nvSpPr>
        <p:spPr bwMode="auto">
          <a:xfrm>
            <a:off x="827088" y="3833813"/>
            <a:ext cx="3168650" cy="89058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0" name="Line 107"/>
          <p:cNvSpPr>
            <a:spLocks noChangeShapeType="1"/>
          </p:cNvSpPr>
          <p:nvPr/>
        </p:nvSpPr>
        <p:spPr bwMode="auto">
          <a:xfrm>
            <a:off x="2051050" y="2565400"/>
            <a:ext cx="649288" cy="2159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1" name="Line 108"/>
          <p:cNvSpPr>
            <a:spLocks noChangeShapeType="1"/>
          </p:cNvSpPr>
          <p:nvPr/>
        </p:nvSpPr>
        <p:spPr bwMode="auto">
          <a:xfrm>
            <a:off x="6732588" y="2349500"/>
            <a:ext cx="360362" cy="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2" name="Line 109"/>
          <p:cNvSpPr>
            <a:spLocks noChangeShapeType="1"/>
          </p:cNvSpPr>
          <p:nvPr/>
        </p:nvSpPr>
        <p:spPr bwMode="auto">
          <a:xfrm flipH="1" flipV="1">
            <a:off x="6588125" y="1700213"/>
            <a:ext cx="144463" cy="649287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3" name="Line 110"/>
          <p:cNvSpPr>
            <a:spLocks noChangeShapeType="1"/>
          </p:cNvSpPr>
          <p:nvPr/>
        </p:nvSpPr>
        <p:spPr bwMode="auto">
          <a:xfrm flipV="1">
            <a:off x="7019925" y="1628775"/>
            <a:ext cx="1800225" cy="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4" name="Line 111"/>
          <p:cNvSpPr>
            <a:spLocks noChangeShapeType="1"/>
          </p:cNvSpPr>
          <p:nvPr/>
        </p:nvSpPr>
        <p:spPr bwMode="auto">
          <a:xfrm>
            <a:off x="7524750" y="2492375"/>
            <a:ext cx="792163" cy="4318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5" name="Line 112"/>
          <p:cNvSpPr>
            <a:spLocks noChangeShapeType="1"/>
          </p:cNvSpPr>
          <p:nvPr/>
        </p:nvSpPr>
        <p:spPr bwMode="auto">
          <a:xfrm flipV="1">
            <a:off x="8604250" y="1628775"/>
            <a:ext cx="288925" cy="115252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6" name="Line 113"/>
          <p:cNvSpPr>
            <a:spLocks noChangeShapeType="1"/>
          </p:cNvSpPr>
          <p:nvPr/>
        </p:nvSpPr>
        <p:spPr bwMode="auto">
          <a:xfrm flipV="1">
            <a:off x="6804025" y="3141663"/>
            <a:ext cx="1512888" cy="8636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7" name="Line 114"/>
          <p:cNvSpPr>
            <a:spLocks noChangeShapeType="1"/>
          </p:cNvSpPr>
          <p:nvPr/>
        </p:nvSpPr>
        <p:spPr bwMode="auto">
          <a:xfrm flipV="1">
            <a:off x="8748713" y="1628775"/>
            <a:ext cx="144462" cy="273685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8" name="Line 115"/>
          <p:cNvSpPr>
            <a:spLocks noChangeShapeType="1"/>
          </p:cNvSpPr>
          <p:nvPr/>
        </p:nvSpPr>
        <p:spPr bwMode="auto">
          <a:xfrm flipV="1">
            <a:off x="7308850" y="4652963"/>
            <a:ext cx="1150938" cy="2159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39" name="Line 116"/>
          <p:cNvSpPr>
            <a:spLocks noChangeShapeType="1"/>
          </p:cNvSpPr>
          <p:nvPr/>
        </p:nvSpPr>
        <p:spPr bwMode="auto">
          <a:xfrm flipH="1" flipV="1">
            <a:off x="8532813" y="4076700"/>
            <a:ext cx="215900" cy="28892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0" name="Line 117"/>
          <p:cNvSpPr>
            <a:spLocks noChangeShapeType="1"/>
          </p:cNvSpPr>
          <p:nvPr/>
        </p:nvSpPr>
        <p:spPr bwMode="auto">
          <a:xfrm flipH="1" flipV="1">
            <a:off x="7235825" y="2636838"/>
            <a:ext cx="73025" cy="360362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1" name="Line 118"/>
          <p:cNvSpPr>
            <a:spLocks noChangeShapeType="1"/>
          </p:cNvSpPr>
          <p:nvPr/>
        </p:nvSpPr>
        <p:spPr bwMode="auto">
          <a:xfrm>
            <a:off x="7524750" y="3141663"/>
            <a:ext cx="863600" cy="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2" name="Line 119"/>
          <p:cNvSpPr>
            <a:spLocks noChangeShapeType="1"/>
          </p:cNvSpPr>
          <p:nvPr/>
        </p:nvSpPr>
        <p:spPr bwMode="auto">
          <a:xfrm>
            <a:off x="323850" y="2997200"/>
            <a:ext cx="215900" cy="4318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3" name="Line 120"/>
          <p:cNvSpPr>
            <a:spLocks noChangeShapeType="1"/>
          </p:cNvSpPr>
          <p:nvPr/>
        </p:nvSpPr>
        <p:spPr bwMode="auto">
          <a:xfrm flipV="1">
            <a:off x="684213" y="3933825"/>
            <a:ext cx="0" cy="1295400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4" name="Line 121"/>
          <p:cNvSpPr>
            <a:spLocks noChangeShapeType="1"/>
          </p:cNvSpPr>
          <p:nvPr/>
        </p:nvSpPr>
        <p:spPr bwMode="auto">
          <a:xfrm flipH="1" flipV="1">
            <a:off x="323850" y="2997200"/>
            <a:ext cx="360363" cy="2232025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5" name="Line 122"/>
          <p:cNvSpPr>
            <a:spLocks noChangeShapeType="1"/>
          </p:cNvSpPr>
          <p:nvPr/>
        </p:nvSpPr>
        <p:spPr bwMode="auto">
          <a:xfrm flipV="1">
            <a:off x="8459788" y="3284538"/>
            <a:ext cx="73025" cy="360362"/>
          </a:xfrm>
          <a:prstGeom prst="line">
            <a:avLst/>
          </a:prstGeom>
          <a:noFill/>
          <a:ln w="9525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46" name="Text Box 123"/>
          <p:cNvSpPr txBox="1">
            <a:spLocks noChangeArrowheads="1"/>
          </p:cNvSpPr>
          <p:nvPr/>
        </p:nvSpPr>
        <p:spPr bwMode="auto">
          <a:xfrm>
            <a:off x="6888163" y="5665788"/>
            <a:ext cx="221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AU"/>
              <a:t>(Carr, O’Neill; 2006)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304800" y="304800"/>
            <a:ext cx="4572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latin typeface="Georgia" pitchFamily="18" charset="0"/>
              </a:rPr>
              <a:t>What are the competences, skills, attitudes, capabilities and dispositions students will requires in order to enjoy and manage their complex 21st century lives?</a:t>
            </a:r>
          </a:p>
          <a:p>
            <a:pPr eaLnBrk="1" hangingPunct="1"/>
            <a:endParaRPr lang="en-US" sz="2000">
              <a:latin typeface="Georgia" pitchFamily="18" charset="0"/>
            </a:endParaRPr>
          </a:p>
          <a:p>
            <a:pPr eaLnBrk="1" hangingPunct="1"/>
            <a:r>
              <a:rPr lang="en-US" sz="2000">
                <a:latin typeface="Georgia" pitchFamily="18" charset="0"/>
              </a:rPr>
              <a:t>(Treadwell, 2008)</a:t>
            </a:r>
          </a:p>
        </p:txBody>
      </p:sp>
      <p:pic>
        <p:nvPicPr>
          <p:cNvPr id="30723" name="Picture 3" descr="Effective%20Pedagogy"/>
          <p:cNvPicPr>
            <a:picLocks noChangeAspect="1" noChangeArrowheads="1"/>
          </p:cNvPicPr>
          <p:nvPr/>
        </p:nvPicPr>
        <p:blipFill>
          <a:blip r:embed="rId2" cstate="print"/>
          <a:srcRect r="1250"/>
          <a:stretch>
            <a:fillRect/>
          </a:stretch>
        </p:blipFill>
        <p:spPr bwMode="auto">
          <a:xfrm>
            <a:off x="2514600" y="2192338"/>
            <a:ext cx="6400800" cy="392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457200" y="1295400"/>
            <a:ext cx="807720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  <a:p>
            <a:pPr eaLnBrk="1" hangingPunct="1"/>
            <a:r>
              <a:rPr lang="en-US" sz="2400" b="1">
                <a:latin typeface="Georgia" pitchFamily="18" charset="0"/>
              </a:rPr>
              <a:t>21st Century Skills Framework – Adapted for Libraries and Museums </a:t>
            </a:r>
          </a:p>
          <a:p>
            <a:pPr eaLnBrk="1" hangingPunct="1"/>
            <a:endParaRPr lang="en-US" sz="2400">
              <a:latin typeface="Georgia" pitchFamily="18" charset="0"/>
            </a:endParaRPr>
          </a:p>
          <a:p>
            <a:pPr eaLnBrk="1" hangingPunct="1"/>
            <a:r>
              <a:rPr lang="en-US" sz="2400" b="1">
                <a:latin typeface="Georgia" pitchFamily="18" charset="0"/>
              </a:rPr>
              <a:t>LEARNING AND INNOVATION SKILLS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Critical Thinking and Problem Solving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Creativity and Innovation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Communication and Collaboration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Visual Literacy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Scientific and Numerical Literacy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Cross-Disciplinary Thinking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Basic Literacy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0" y="750888"/>
            <a:ext cx="4572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Georgia" pitchFamily="18" charset="0"/>
              </a:rPr>
              <a:t>INFORMATION, MEDIA, AND TECHNOLOGY SKILLS</a:t>
            </a:r>
          </a:p>
          <a:p>
            <a:pPr eaLnBrk="1" hangingPunct="1"/>
            <a:endParaRPr lang="en-US" sz="2400">
              <a:latin typeface="Georgia" pitchFamily="18" charset="0"/>
            </a:endParaRPr>
          </a:p>
          <a:p>
            <a:pPr eaLnBrk="1" hangingPunct="1"/>
            <a:r>
              <a:rPr lang="en-US" sz="2400">
                <a:latin typeface="Georgia" pitchFamily="18" charset="0"/>
              </a:rPr>
              <a:t>• Information Literacy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Media Literacy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Information, Communications and Technology (ICT) Literacy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0" y="1582738"/>
            <a:ext cx="4572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Georgia" pitchFamily="18" charset="0"/>
              </a:rPr>
              <a:t>LIFE AND CAREER SKILLS</a:t>
            </a:r>
          </a:p>
          <a:p>
            <a:pPr eaLnBrk="1" hangingPunct="1"/>
            <a:r>
              <a:rPr lang="en-US" sz="2400" b="1">
                <a:latin typeface="Georgia" pitchFamily="18" charset="0"/>
              </a:rPr>
              <a:t>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Flexibility and Adaptability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Initiative and Self-Direction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Social and Cross-Cultural Skills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Productivity and Accountability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Leadership and Responsibility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838200" y="990600"/>
            <a:ext cx="7467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Georgia" pitchFamily="18" charset="0"/>
              </a:rPr>
              <a:t>21ST CENTURY THEMES</a:t>
            </a:r>
          </a:p>
          <a:p>
            <a:pPr eaLnBrk="1" hangingPunct="1"/>
            <a:r>
              <a:rPr lang="en-US" sz="2400" b="1">
                <a:latin typeface="Georgia" pitchFamily="18" charset="0"/>
              </a:rPr>
              <a:t>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Global Awareness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Financial, Economic, Business, and Entrepreneurial Literacy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Civic Literacy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Health Literacy </a:t>
            </a:r>
          </a:p>
          <a:p>
            <a:pPr eaLnBrk="1" hangingPunct="1"/>
            <a:r>
              <a:rPr lang="en-US" sz="2400">
                <a:latin typeface="Georgia" pitchFamily="18" charset="0"/>
              </a:rPr>
              <a:t>• Environmental Literacy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4482" t="6250" r="2759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3126" t="6250" r="12500"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23893" r="-1705" b="-4752"/>
          <a:stretch/>
        </p:blipFill>
        <p:spPr bwMode="auto">
          <a:xfrm>
            <a:off x="381000" y="1219200"/>
            <a:ext cx="8681524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3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371600" y="16764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alibri" pitchFamily="34" charset="0"/>
              </a:rPr>
              <a:t>Mark staines slide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57188" y="6429375"/>
            <a:ext cx="857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/>
              <a:t>Draft image supplied by Mark Staines, Library Services, Education Queensland</a:t>
            </a:r>
            <a:r>
              <a:rPr lang="en-US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7696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latin typeface="Georgia" pitchFamily="18" charset="0"/>
              </a:rPr>
              <a:t>Visual Literacy &amp; digital literacy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graphic organisers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digital storytelling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Web 2.0 tools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blogging – to showcase and reflect on our learning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animation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social networking, cyber etiquette &amp; safety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>
                <a:latin typeface="Georgia" pitchFamily="18" charset="0"/>
              </a:rPr>
              <a:t>….. and more. 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endParaRPr lang="en-US" sz="2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914400" y="762000"/>
            <a:ext cx="61722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Georgia" pitchFamily="18" charset="0"/>
              </a:rPr>
              <a:t>Other areas we will cover…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Study skills &amp; study planner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Goal setting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Using the library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Effective internet searching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Use of databases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>
                <a:latin typeface="Georgia" pitchFamily="18" charset="0"/>
              </a:rPr>
              <a:t> Referencing and automatic reference generators</a:t>
            </a:r>
          </a:p>
          <a:p>
            <a:pPr>
              <a:spcBef>
                <a:spcPct val="50000"/>
              </a:spcBef>
            </a:pPr>
            <a:endParaRPr lang="en-US" sz="2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66800" y="762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Georgia" pitchFamily="18" charset="0"/>
              </a:rPr>
              <a:t>Developing and improving literacy skills…..</a:t>
            </a:r>
          </a:p>
        </p:txBody>
      </p:sp>
      <p:pic>
        <p:nvPicPr>
          <p:cNvPr id="45061" name="Picture 5" descr="reading makes you year 8 2"/>
          <p:cNvPicPr>
            <a:picLocks noChangeAspect="1" noChangeArrowheads="1"/>
          </p:cNvPicPr>
          <p:nvPr/>
        </p:nvPicPr>
        <p:blipFill>
          <a:blip r:embed="rId2" cstate="print"/>
          <a:srcRect t="14223" b="17334"/>
          <a:stretch>
            <a:fillRect/>
          </a:stretch>
        </p:blipFill>
        <p:spPr bwMode="auto">
          <a:xfrm>
            <a:off x="381000" y="1981200"/>
            <a:ext cx="8534400" cy="3962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14400" y="1371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eorgia" pitchFamily="18" charset="0"/>
              </a:rPr>
              <a:t>Reading makes you…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Georgia" pitchFamily="18" charset="0"/>
              </a:rPr>
              <a:t>Reading brings you….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reading brings you 8b"/>
          <p:cNvPicPr>
            <a:picLocks noChangeAspect="1" noChangeArrowheads="1"/>
          </p:cNvPicPr>
          <p:nvPr/>
        </p:nvPicPr>
        <p:blipFill>
          <a:blip r:embed="rId2" cstate="print"/>
          <a:srcRect t="7018" b="7368"/>
          <a:stretch>
            <a:fillRect/>
          </a:stretch>
        </p:blipFill>
        <p:spPr bwMode="auto">
          <a:xfrm>
            <a:off x="228600" y="1600200"/>
            <a:ext cx="8686800" cy="4648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90600" y="533400"/>
            <a:ext cx="7391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>
                <a:latin typeface="Georgia" pitchFamily="18" charset="0"/>
              </a:rPr>
              <a:t>Homework for next week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 dirty="0">
                <a:latin typeface="Georgia" pitchFamily="18" charset="0"/>
              </a:rPr>
              <a:t> Arrange a display folder, document wallet or book </a:t>
            </a:r>
          </a:p>
          <a:p>
            <a:pPr>
              <a:spcBef>
                <a:spcPct val="50000"/>
              </a:spcBef>
              <a:buFont typeface="Wingdings" pitchFamily="2" charset="2"/>
              <a:buChar char="¬"/>
            </a:pPr>
            <a:r>
              <a:rPr lang="en-US" sz="2400" dirty="0">
                <a:latin typeface="Georgia" pitchFamily="18" charset="0"/>
              </a:rPr>
              <a:t> Keep your eye peeled for video clips, cartoons </a:t>
            </a:r>
            <a:r>
              <a:rPr lang="en-US" sz="2400" dirty="0" err="1">
                <a:latin typeface="Georgia" pitchFamily="18" charset="0"/>
              </a:rPr>
              <a:t>etc</a:t>
            </a:r>
            <a:r>
              <a:rPr lang="en-US" sz="2400" dirty="0">
                <a:latin typeface="Georgia" pitchFamily="18" charset="0"/>
              </a:rPr>
              <a:t> to email to Mrs. Sharp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Georgia" pitchFamily="18" charset="0"/>
                <a:hlinkClick r:id="rId2"/>
              </a:rPr>
              <a:t>csharp@saac.qld.edu.au</a:t>
            </a:r>
            <a:endParaRPr lang="en-US" sz="2400" dirty="0">
              <a:latin typeface="Georgia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Georgia" pitchFamily="18" charset="0"/>
              </a:rPr>
              <a:t>Getting to know a little about you…..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Georgia" pitchFamily="18" charset="0"/>
                <a:hlinkClick r:id="rId3" action="ppaction://hlinkfile"/>
              </a:rPr>
              <a:t>Video clip…..</a:t>
            </a:r>
            <a:endParaRPr lang="en-US" sz="2400" dirty="0">
              <a:latin typeface="Georgia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Georgia" pitchFamily="18" charset="0"/>
              </a:rPr>
              <a:t>Borrowing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dirty="0">
                <a:latin typeface="Georgia" pitchFamily="18" charset="0"/>
              </a:rPr>
              <a:t>Return to desks &amp; pack up before dismissal</a:t>
            </a:r>
          </a:p>
          <a:p>
            <a:pPr algn="ctr">
              <a:spcBef>
                <a:spcPct val="50000"/>
              </a:spcBef>
            </a:pP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9" r="39275"/>
          <a:stretch/>
        </p:blipFill>
        <p:spPr bwMode="auto">
          <a:xfrm>
            <a:off x="0" y="457200"/>
            <a:ext cx="927627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3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828800" y="1524000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>
              <a:latin typeface="Calibri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Georgia" pitchFamily="18" charset="0"/>
              </a:rPr>
              <a:t>What is the purpose of ‘school’ and ‘education’?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95400" y="16002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Georgia" pitchFamily="18" charset="0"/>
              </a:rPr>
              <a:t>In the past…..</a:t>
            </a:r>
          </a:p>
        </p:txBody>
      </p:sp>
      <p:pic>
        <p:nvPicPr>
          <p:cNvPr id="22530" name="Picture 2" descr="http://t3.gstatic.com/images?q=tbn:ANd9GcQYkraCtb6OcMEjzC7SKttgoj3k-vBhRXPOAnQMKWqHlKbss1-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11238"/>
            <a:ext cx="3200400" cy="2316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1" name="Picture 4" descr="http://tampaitalians.com/YborCig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4419600" cy="35194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2" name="Picture 6" descr="http://images.wikia.com/cybernations/images/4/46/1924-factory-work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3257550" cy="2619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16251" t="17708" r="39999" b="20833"/>
          <a:stretch>
            <a:fillRect/>
          </a:stretch>
        </p:blipFill>
        <p:spPr bwMode="auto">
          <a:xfrm>
            <a:off x="1600200" y="990600"/>
            <a:ext cx="533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http://enc.slq.qld.gov.au/slq/neg/preview/017000/17534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287838" cy="34956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4" name="Picture 4" descr="DSCF38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86200"/>
            <a:ext cx="4343400" cy="2781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555" name="Picture 6" descr="school_1920"/>
          <p:cNvPicPr>
            <a:picLocks noChangeAspect="1" noChangeArrowheads="1"/>
          </p:cNvPicPr>
          <p:nvPr/>
        </p:nvPicPr>
        <p:blipFill>
          <a:blip r:embed="rId4" cstate="print"/>
          <a:srcRect l="1031" t="2222" r="4948" b="6667"/>
          <a:stretch>
            <a:fillRect/>
          </a:stretch>
        </p:blipFill>
        <p:spPr bwMode="auto">
          <a:xfrm>
            <a:off x="4495800" y="381000"/>
            <a:ext cx="4419600" cy="31797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16251" t="17708" r="11874" b="20833"/>
          <a:stretch>
            <a:fillRect/>
          </a:stretch>
        </p:blipFill>
        <p:spPr bwMode="auto">
          <a:xfrm>
            <a:off x="228600" y="6858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914400" y="6858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Georgia" pitchFamily="18" charset="0"/>
              </a:rPr>
              <a:t>21</a:t>
            </a:r>
            <a:r>
              <a:rPr lang="en-US" sz="2400" baseline="30000">
                <a:latin typeface="Georgia" pitchFamily="18" charset="0"/>
              </a:rPr>
              <a:t>st</a:t>
            </a:r>
            <a:r>
              <a:rPr lang="en-US" sz="2400">
                <a:latin typeface="Georgia" pitchFamily="18" charset="0"/>
              </a:rPr>
              <a:t> Century Workplace….</a:t>
            </a:r>
          </a:p>
          <a:p>
            <a:pPr eaLnBrk="1" hangingPunct="1"/>
            <a:endParaRPr lang="en-US" sz="2400">
              <a:latin typeface="Georgia" pitchFamily="18" charset="0"/>
            </a:endParaRPr>
          </a:p>
          <a:p>
            <a:pPr eaLnBrk="1" hangingPunct="1"/>
            <a:endParaRPr lang="en-US" sz="2400">
              <a:latin typeface="Georgia" pitchFamily="18" charset="0"/>
            </a:endParaRPr>
          </a:p>
          <a:p>
            <a:pPr eaLnBrk="1" hangingPunct="1"/>
            <a:r>
              <a:rPr lang="en-US" sz="2400">
                <a:latin typeface="Georgia" pitchFamily="18" charset="0"/>
                <a:hlinkClick r:id="rId2" action="ppaction://hlinkfile"/>
              </a:rPr>
              <a:t>Google clip</a:t>
            </a:r>
            <a:endParaRPr lang="en-US" sz="2400">
              <a:latin typeface="Georgia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14400" y="3276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Georgia" pitchFamily="18" charset="0"/>
              </a:rPr>
              <a:t>Changes in schooling and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543</Words>
  <Application>Microsoft Office PowerPoint</Application>
  <PresentationFormat>On-screen Show (4:3)</PresentationFormat>
  <Paragraphs>134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Reading brings you….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Sharp</dc:creator>
  <cp:lastModifiedBy>Christine Sharp</cp:lastModifiedBy>
  <cp:revision>18</cp:revision>
  <dcterms:created xsi:type="dcterms:W3CDTF">2006-08-16T00:00:00Z</dcterms:created>
  <dcterms:modified xsi:type="dcterms:W3CDTF">2011-02-01T22:51:57Z</dcterms:modified>
</cp:coreProperties>
</file>